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3" r:id="rId6"/>
    <p:sldId id="257" r:id="rId7"/>
    <p:sldId id="264" r:id="rId8"/>
    <p:sldId id="258" r:id="rId9"/>
    <p:sldId id="25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685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359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482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8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146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21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285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88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97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427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41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6454E-E17A-40A2-B493-9FBECACB303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F8B73-1FD0-4A43-87BD-1265CEC75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92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836712"/>
            <a:ext cx="7632848" cy="2088232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77500" lnSpcReduction="20000"/>
          </a:bodyPr>
          <a:lstStyle/>
          <a:p>
            <a:pPr algn="ctr"/>
            <a:r>
              <a:rPr lang="ru-RU" sz="5400" b="1" spc="300" dirty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ПРОИЗВОДСТВЕННАЯ БАЗА</a:t>
            </a:r>
          </a:p>
          <a:p>
            <a:pPr algn="ctr"/>
            <a:r>
              <a:rPr lang="ru-RU" sz="5400" b="1" spc="300" dirty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ДОРОЖНОГО СТРОИТЕЛЬСТВА</a:t>
            </a:r>
            <a:endParaRPr lang="ru-RU" sz="5400" b="1" spc="300" dirty="0">
              <a:ln w="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085184"/>
            <a:ext cx="66247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sz="3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sz="3200" b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  <a:endParaRPr lang="ru-RU" sz="3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164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017856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/>
              <a:t>Лекция </a:t>
            </a:r>
            <a:r>
              <a:rPr lang="kk-KZ" sz="2800" b="1" dirty="0" smtClean="0"/>
              <a:t>2</a:t>
            </a:r>
            <a:br>
              <a:rPr lang="kk-KZ" sz="2800" b="1" dirty="0" smtClean="0"/>
            </a:br>
            <a:r>
              <a:rPr lang="ru-RU" sz="2800" b="1" dirty="0"/>
              <a:t>ПРЕДПРИЯТИЯ ПО РАЗРАБОТКЕ ГОРНЫХ </a:t>
            </a:r>
            <a:r>
              <a:rPr lang="ru-RU" sz="2800" b="1" dirty="0" smtClean="0"/>
              <a:t>ПОРОД</a:t>
            </a:r>
            <a:br>
              <a:rPr lang="ru-RU" sz="2800" b="1" dirty="0" smtClean="0"/>
            </a:br>
            <a:r>
              <a:rPr lang="kk-KZ" sz="2700" b="1" dirty="0"/>
              <a:t>2.1 </a:t>
            </a:r>
            <a:r>
              <a:rPr lang="ru-RU" sz="2700" b="1" dirty="0"/>
              <a:t>Проектирование карьеров нерудных материалов</a:t>
            </a:r>
            <a:endParaRPr lang="ru-RU" sz="27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161309"/>
            <a:ext cx="7886700" cy="4015654"/>
          </a:xfrm>
        </p:spPr>
        <p:txBody>
          <a:bodyPr>
            <a:normAutofit fontScale="77500" lnSpcReduction="20000"/>
          </a:bodyPr>
          <a:lstStyle/>
          <a:p>
            <a:pPr marL="0" indent="36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Горные работы, производимые непосредственно с земной поверхности, с целью добывания горных пород и создания различных выемок и котлованов, называются </a:t>
            </a:r>
            <a:r>
              <a:rPr lang="ru-RU" b="1" dirty="0"/>
              <a:t>открытыми горными работами (ОГР)</a:t>
            </a:r>
            <a:r>
              <a:rPr lang="ru-RU" dirty="0"/>
              <a:t>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Способ разработки месторождений полезных ископаемых с применением ОГР называется </a:t>
            </a:r>
            <a:r>
              <a:rPr lang="ru-RU" b="1" dirty="0"/>
              <a:t>открытым способом</a:t>
            </a:r>
            <a:r>
              <a:rPr lang="ru-RU" dirty="0"/>
              <a:t>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Горное предприятие, ведущее разработку открытым способом называется </a:t>
            </a:r>
            <a:r>
              <a:rPr lang="ru-RU" b="1" dirty="0"/>
              <a:t>карьером</a:t>
            </a:r>
            <a:r>
              <a:rPr lang="ru-RU" dirty="0"/>
              <a:t>. В практике открытой разработки угольных и россыпных месторождений, вместо термина карьер применяют названия разрез и прииск.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6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541817"/>
            <a:ext cx="7886700" cy="9975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Рис. 2.1.</a:t>
            </a:r>
            <a:r>
              <a:rPr lang="kk-KZ" sz="2400" dirty="0"/>
              <a:t>1 – </a:t>
            </a:r>
            <a:r>
              <a:rPr lang="ru-RU" sz="2400" dirty="0"/>
              <a:t>Промышленный карьер каменного материала</a:t>
            </a:r>
            <a:endParaRPr lang="ru-RU" sz="24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750743" y="348528"/>
            <a:ext cx="7642514" cy="498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30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377728"/>
            <a:ext cx="7886700" cy="96765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Рис. 2.1.2 – Разработка песчаного карьера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16119" y="154130"/>
            <a:ext cx="7699231" cy="494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32401"/>
          </a:xfrm>
        </p:spPr>
        <p:txBody>
          <a:bodyPr>
            <a:normAutofit/>
          </a:bodyPr>
          <a:lstStyle/>
          <a:p>
            <a:r>
              <a:rPr lang="ru-RU" sz="2700" b="1" dirty="0"/>
              <a:t>Изыскания месторождений полезных ископаемых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97526"/>
            <a:ext cx="7886700" cy="78970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dirty="0"/>
              <a:t>Таблица 2.</a:t>
            </a:r>
            <a:r>
              <a:rPr lang="kk-KZ" sz="9600" dirty="0"/>
              <a:t>2.</a:t>
            </a:r>
            <a:r>
              <a:rPr lang="ru-RU" sz="9600" dirty="0"/>
              <a:t>1</a:t>
            </a:r>
            <a:endParaRPr lang="ru-RU" sz="9600" dirty="0" smtClean="0"/>
          </a:p>
          <a:p>
            <a:pPr marL="0" indent="0">
              <a:buNone/>
            </a:pPr>
            <a:r>
              <a:rPr lang="ru-RU" sz="9600" dirty="0" smtClean="0"/>
              <a:t>Классификация </a:t>
            </a:r>
            <a:r>
              <a:rPr lang="ru-RU" sz="9600" dirty="0"/>
              <a:t>месторождений по категориям запасов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881350" y="1787235"/>
            <a:ext cx="7902431" cy="480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2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86691" y="614861"/>
            <a:ext cx="6816437" cy="122413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Изыскания</a:t>
            </a:r>
            <a:r>
              <a:rPr lang="ru-RU" sz="7400" i="1" dirty="0"/>
              <a:t> </a:t>
            </a:r>
            <a:r>
              <a:rPr lang="ru-RU" sz="7400" dirty="0"/>
              <a:t>месторождений </a:t>
            </a:r>
            <a:r>
              <a:rPr lang="ru-RU" sz="7400" dirty="0"/>
              <a:t>песка, гравия, камня разделяют на три стадии: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7400" dirty="0"/>
              <a:t>рекогносцировка</a:t>
            </a:r>
            <a:endParaRPr lang="ru-RU" sz="7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7400" dirty="0"/>
              <a:t> поиск</a:t>
            </a:r>
            <a:endParaRPr lang="ru-RU" sz="7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7400" dirty="0"/>
              <a:t>разведка</a:t>
            </a:r>
            <a:endParaRPr lang="ru-RU" sz="7400" dirty="0"/>
          </a:p>
          <a:p>
            <a:pPr>
              <a:buNone/>
            </a:pPr>
            <a:endParaRPr lang="ru-RU" sz="2600" dirty="0"/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2618" y="2075039"/>
            <a:ext cx="8368146" cy="454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Рекогносцировкой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устанавливают район поиска. Отчет по рекогносцировке содержит описание месторождения, глазомерный план или карту и служит только для планирования строительства.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это сбор предварительных сведений о расположении месторождений, его мощности, горнотехнических условий разработки. Они проводятся по подробным геологическим картам, опросом местных жителей, рекогносцировкой на местности по старым выработкам и естественным обнажениям. В результате проведения поисковых работ определяются запасы полезных ископаемых по категории «С».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устанавливают: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ориентировочные запасы;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ценность и пригодность материалов для строительства автомобильных дорог.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поисковых работ используют топографическую карту крупного масштаба, геологические и геолого-литологические карты. При поисках делают выработки легкого типа (расчистки - неглубокие канавы).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Разведку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проводят по утвержденному проекту. При разведке пользуются контрольными шурфами, скважинами.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2192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045527"/>
            <a:ext cx="7886700" cy="21314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Рис. 2.</a:t>
            </a:r>
            <a:r>
              <a:rPr lang="kk-KZ" dirty="0"/>
              <a:t>3</a:t>
            </a:r>
            <a:r>
              <a:rPr lang="ru-RU" dirty="0"/>
              <a:t>.1.</a:t>
            </a:r>
            <a:r>
              <a:rPr lang="ru-RU" b="1" dirty="0"/>
              <a:t> </a:t>
            </a:r>
            <a:r>
              <a:rPr lang="ru-RU" dirty="0"/>
              <a:t>Технологический процесс разработки месторождений: </a:t>
            </a:r>
          </a:p>
          <a:p>
            <a:pPr marL="0" indent="0">
              <a:buNone/>
            </a:pPr>
            <a:r>
              <a:rPr lang="ru-RU" dirty="0"/>
              <a:t>Ι — удаление вскрыши; ΙΙ — бурение скважин; ΙΙΙ — заряжение скважин; ΙV — погрузочно-транспортные работы; </a:t>
            </a:r>
            <a:r>
              <a:rPr lang="ru-RU" i="1" dirty="0"/>
              <a:t>1 </a:t>
            </a:r>
            <a:r>
              <a:rPr lang="ru-RU" dirty="0"/>
              <a:t>— скрепер; </a:t>
            </a:r>
            <a:r>
              <a:rPr lang="ru-RU" i="1" dirty="0"/>
              <a:t>2 </a:t>
            </a:r>
            <a:r>
              <a:rPr lang="ru-RU" dirty="0"/>
              <a:t>— буровой станок; </a:t>
            </a:r>
            <a:r>
              <a:rPr lang="ru-RU" i="1" dirty="0"/>
              <a:t>3 </a:t>
            </a:r>
            <a:r>
              <a:rPr lang="ru-RU" dirty="0"/>
              <a:t>— скважина; </a:t>
            </a:r>
            <a:r>
              <a:rPr lang="ru-RU" i="1" dirty="0"/>
              <a:t>4 </a:t>
            </a:r>
            <a:r>
              <a:rPr lang="ru-RU" dirty="0"/>
              <a:t>— электропровод; </a:t>
            </a:r>
            <a:r>
              <a:rPr lang="ru-RU" i="1" dirty="0"/>
              <a:t>5 </a:t>
            </a:r>
            <a:r>
              <a:rPr lang="ru-RU" dirty="0"/>
              <a:t>— передвижная электростанция с контрольным рубильником; </a:t>
            </a:r>
            <a:r>
              <a:rPr lang="ru-RU" i="1" dirty="0"/>
              <a:t>6 </a:t>
            </a:r>
            <a:r>
              <a:rPr lang="ru-RU" dirty="0"/>
              <a:t>— блиндаж для укрытия; </a:t>
            </a:r>
            <a:r>
              <a:rPr lang="ru-RU" i="1" dirty="0"/>
              <a:t>7 </a:t>
            </a:r>
            <a:r>
              <a:rPr lang="ru-RU" dirty="0"/>
              <a:t>— развал горной породы после взрыва; </a:t>
            </a:r>
            <a:r>
              <a:rPr lang="ru-RU" i="1" dirty="0"/>
              <a:t>8 </a:t>
            </a:r>
            <a:r>
              <a:rPr lang="ru-RU" dirty="0"/>
              <a:t>— экскаватор; </a:t>
            </a:r>
            <a:r>
              <a:rPr lang="ru-RU" i="1" dirty="0"/>
              <a:t>9 </a:t>
            </a:r>
            <a:r>
              <a:rPr lang="ru-RU" dirty="0"/>
              <a:t>— автомобиль-самосвал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40880" y="214081"/>
            <a:ext cx="7230283" cy="3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6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0" y="0"/>
            <a:ext cx="91440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600" b="1" dirty="0"/>
              <a:t>Технологический процесс разработки месторождения состоит из следующих работ</a:t>
            </a:r>
            <a:r>
              <a:rPr lang="ru-RU" sz="1600" dirty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подготовительных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вскрышных</a:t>
            </a:r>
            <a:r>
              <a:rPr lang="ru-RU" sz="1400" dirty="0"/>
              <a:t>, добычных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транспортных  </a:t>
            </a:r>
            <a:r>
              <a:rPr lang="ru-RU" sz="1400" dirty="0"/>
              <a:t>и погрузочно-разгрузочных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переработка </a:t>
            </a:r>
            <a:r>
              <a:rPr lang="ru-RU" sz="1400" dirty="0"/>
              <a:t>материалов (при необходимости).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ru-RU" sz="3200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0" y="1124744"/>
            <a:ext cx="91440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ru-RU" sz="1600" b="1" dirty="0"/>
              <a:t>Важнейшим показателем эффективности открытых горных разработок </a:t>
            </a:r>
            <a:r>
              <a:rPr lang="ru-RU" sz="1500" dirty="0"/>
              <a:t>является </a:t>
            </a:r>
            <a:r>
              <a:rPr lang="ru-RU" sz="1700" b="1" dirty="0"/>
              <a:t>коэффициент вскрыши</a:t>
            </a:r>
            <a:r>
              <a:rPr lang="ru-RU" sz="1700" b="1" dirty="0"/>
              <a:t> </a:t>
            </a:r>
            <a:r>
              <a:rPr lang="ru-RU" sz="1400" dirty="0"/>
              <a:t>-  </a:t>
            </a:r>
          </a:p>
          <a:p>
            <a:r>
              <a:rPr lang="ru-RU" sz="1500" dirty="0"/>
              <a:t>отношение </a:t>
            </a:r>
            <a:r>
              <a:rPr lang="ru-RU" sz="1500" dirty="0"/>
              <a:t>объема пустой породы к объему полезного </a:t>
            </a:r>
            <a:r>
              <a:rPr lang="ru-RU" sz="1500" dirty="0"/>
              <a:t>ископаемого:</a:t>
            </a:r>
          </a:p>
          <a:p>
            <a:endParaRPr lang="ru-RU" sz="1400" dirty="0"/>
          </a:p>
          <a:p>
            <a:pPr algn="ctr"/>
            <a:r>
              <a:rPr lang="ru-RU" sz="1600" b="1" i="1" dirty="0"/>
              <a:t>                               </a:t>
            </a:r>
            <a:r>
              <a:rPr lang="ru-RU" sz="1600" b="1" i="1" dirty="0" err="1"/>
              <a:t>К</a:t>
            </a:r>
            <a:r>
              <a:rPr lang="ru-RU" sz="1600" b="1" baseline="-25000" dirty="0" err="1"/>
              <a:t>ср</a:t>
            </a:r>
            <a:r>
              <a:rPr lang="ru-RU" sz="1600" b="1" dirty="0"/>
              <a:t> = </a:t>
            </a:r>
            <a:r>
              <a:rPr lang="ru-RU" sz="1600" b="1" i="1" dirty="0" err="1"/>
              <a:t>V</a:t>
            </a:r>
            <a:r>
              <a:rPr lang="ru-RU" sz="1600" b="1" i="1" baseline="-25000" dirty="0" err="1"/>
              <a:t>в</a:t>
            </a:r>
            <a:r>
              <a:rPr lang="ru-RU" sz="1600" b="1" dirty="0"/>
              <a:t>/</a:t>
            </a:r>
            <a:r>
              <a:rPr lang="ru-RU" sz="1600" b="1" i="1" dirty="0" err="1"/>
              <a:t>V</a:t>
            </a:r>
            <a:r>
              <a:rPr lang="ru-RU" sz="1600" b="1" baseline="-25000" dirty="0" err="1"/>
              <a:t>п</a:t>
            </a:r>
            <a:r>
              <a:rPr lang="ru-RU" sz="1600" b="1" dirty="0"/>
              <a:t> </a:t>
            </a:r>
            <a:r>
              <a:rPr lang="ru-RU" sz="1600" b="1" dirty="0"/>
              <a:t> </a:t>
            </a:r>
            <a:r>
              <a:rPr lang="ru-RU" sz="1600" b="1" dirty="0"/>
              <a:t>  </a:t>
            </a:r>
            <a:r>
              <a:rPr lang="ru-RU" sz="1400" dirty="0"/>
              <a:t>                                   </a:t>
            </a:r>
          </a:p>
          <a:p>
            <a:r>
              <a:rPr lang="ru-RU" sz="1500" dirty="0"/>
              <a:t>где </a:t>
            </a:r>
            <a:r>
              <a:rPr lang="ru-RU" sz="1500" i="1" dirty="0" err="1"/>
              <a:t>V</a:t>
            </a:r>
            <a:r>
              <a:rPr lang="ru-RU" sz="1500" i="1" baseline="-25000" dirty="0" err="1"/>
              <a:t>в</a:t>
            </a:r>
            <a:r>
              <a:rPr lang="ru-RU" sz="1500" dirty="0"/>
              <a:t> - объем вскрышных работ;</a:t>
            </a:r>
          </a:p>
          <a:p>
            <a:r>
              <a:rPr lang="ru-RU" sz="1500" i="1" dirty="0" err="1"/>
              <a:t>V</a:t>
            </a:r>
            <a:r>
              <a:rPr lang="ru-RU" sz="1500" baseline="-25000" dirty="0" err="1"/>
              <a:t>п</a:t>
            </a:r>
            <a:r>
              <a:rPr lang="ru-RU" sz="1500" dirty="0"/>
              <a:t> - объем полезного </a:t>
            </a:r>
            <a:r>
              <a:rPr lang="ru-RU" sz="1500" dirty="0"/>
              <a:t>ископаемого.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1700808"/>
            <a:ext cx="1152128" cy="2880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2492896"/>
            <a:ext cx="9144000" cy="4077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400" dirty="0"/>
              <a:t>Для выбора машин и оборудования по добыче горной породы необходимо знать характеристики полезного </a:t>
            </a:r>
            <a:r>
              <a:rPr lang="ru-RU" sz="1400" dirty="0"/>
              <a:t>ископаемого (</a:t>
            </a:r>
            <a:r>
              <a:rPr lang="ru-RU" sz="1400" dirty="0" err="1"/>
              <a:t>бурильность</a:t>
            </a:r>
            <a:r>
              <a:rPr lang="ru-RU" sz="1400" dirty="0"/>
              <a:t>, </a:t>
            </a:r>
            <a:r>
              <a:rPr lang="ru-RU" sz="1400" dirty="0" err="1"/>
              <a:t>раскалываемость</a:t>
            </a:r>
            <a:r>
              <a:rPr lang="ru-RU" sz="1400" dirty="0"/>
              <a:t>, твердость, </a:t>
            </a:r>
            <a:r>
              <a:rPr lang="ru-RU" sz="1400" dirty="0" err="1"/>
              <a:t>абразивность</a:t>
            </a:r>
            <a:r>
              <a:rPr lang="ru-RU" sz="1400" dirty="0"/>
              <a:t>, </a:t>
            </a:r>
            <a:r>
              <a:rPr lang="ru-RU" sz="1400" dirty="0" err="1"/>
              <a:t>взрываемость</a:t>
            </a:r>
            <a:r>
              <a:rPr lang="ru-RU" sz="1400" dirty="0"/>
              <a:t>). Для оценки прочности пользуются </a:t>
            </a:r>
            <a:r>
              <a:rPr lang="ru-RU" sz="1400" dirty="0"/>
              <a:t>классификацией профессора  </a:t>
            </a:r>
            <a:r>
              <a:rPr lang="ru-RU" sz="1400" dirty="0" err="1"/>
              <a:t>Протодьяконова</a:t>
            </a:r>
            <a:r>
              <a:rPr lang="ru-RU" sz="1400" dirty="0"/>
              <a:t> М. </a:t>
            </a:r>
            <a:r>
              <a:rPr lang="ru-RU" sz="1400" dirty="0"/>
              <a:t>М.: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5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87624" y="3429000"/>
          <a:ext cx="7128792" cy="252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Категория породы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Степень крепости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Порода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Коэффициент крепости </a:t>
                      </a:r>
                      <a:r>
                        <a:rPr lang="en-US" sz="1400" i="1">
                          <a:latin typeface="Calibri"/>
                          <a:ea typeface="Times New Roman"/>
                          <a:cs typeface="Times New Roman"/>
                        </a:rPr>
                        <a:t>f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6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высшая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Плотные и вязкие кварциты и базальты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ΙΙΙ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крепкая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Гранит, очень крепкие песчаники и известняки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10,0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7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V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средняя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Глинистый сланец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4,0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7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VΙΙ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мягкая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Глина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ΙX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сыпучая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Calibri"/>
                          <a:ea typeface="Times New Roman"/>
                          <a:cs typeface="Times New Roman"/>
                        </a:rPr>
                        <a:t>Песок, мелкий гравий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Содержимое 2"/>
          <p:cNvSpPr txBox="1">
            <a:spLocks/>
          </p:cNvSpPr>
          <p:nvPr/>
        </p:nvSpPr>
        <p:spPr>
          <a:xfrm>
            <a:off x="107504" y="6165304"/>
            <a:ext cx="91440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200" i="1" dirty="0"/>
              <a:t>Примечание: 1 </a:t>
            </a:r>
            <a:r>
              <a:rPr lang="en-US" sz="1200" i="1" dirty="0"/>
              <a:t>f</a:t>
            </a:r>
            <a:r>
              <a:rPr lang="ru-RU" sz="1200" i="1" dirty="0"/>
              <a:t> =100кг/см</a:t>
            </a:r>
            <a:r>
              <a:rPr lang="ru-RU" sz="1200" i="1" baseline="30000" dirty="0"/>
              <a:t>2</a:t>
            </a:r>
            <a:endParaRPr lang="ru-RU" sz="1200" dirty="0"/>
          </a:p>
          <a:p>
            <a:pPr marL="342900" indent="-342900">
              <a:spcBef>
                <a:spcPct val="20000"/>
              </a:spcBef>
              <a:defRPr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1453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0" y="332656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400" dirty="0"/>
              <a:t>Извлечение полезного ископаемого производят слоями. </a:t>
            </a:r>
            <a:r>
              <a:rPr lang="ru-RU" sz="1400" b="1" i="1" dirty="0"/>
              <a:t>Уступ</a:t>
            </a:r>
            <a:r>
              <a:rPr lang="ru-RU" sz="1400" dirty="0"/>
              <a:t> – часть разрабатываемого месторождения, ограниченная горизонтальной и наклонной плоскостями. Уступ обслуживается отдельным транспортным горизонтом. </a:t>
            </a:r>
            <a:endParaRPr lang="ru-RU" sz="1400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2"/>
            <a:ext cx="349611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716016" y="1700808"/>
            <a:ext cx="4176464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200" dirty="0"/>
              <a:t>Элементы </a:t>
            </a:r>
            <a:r>
              <a:rPr lang="ru-RU" sz="1200" dirty="0"/>
              <a:t>горной выработки:</a:t>
            </a:r>
            <a:br>
              <a:rPr lang="ru-RU" sz="1200" dirty="0"/>
            </a:br>
            <a:r>
              <a:rPr lang="ru-RU" sz="1200" dirty="0"/>
              <a:t>1 - верхняя и нижняя площадки; 2 - откос уступа; 3 - бровка вскрыши уступа; 4 - вскрыша; </a:t>
            </a:r>
            <a:r>
              <a:rPr lang="ru-RU" sz="1200" dirty="0" err="1"/>
              <a:t>α </a:t>
            </a:r>
            <a:r>
              <a:rPr lang="ru-RU" sz="1200" dirty="0"/>
              <a:t>- угол откоса уступа; </a:t>
            </a:r>
            <a:r>
              <a:rPr lang="ru-RU" sz="1200" dirty="0" err="1"/>
              <a:t>β </a:t>
            </a:r>
            <a:r>
              <a:rPr lang="ru-RU" sz="1200" dirty="0"/>
              <a:t>- угол откоса вскрыши; Н</a:t>
            </a:r>
            <a:r>
              <a:rPr lang="ru-RU" sz="1200" baseline="-25000" dirty="0"/>
              <a:t>у</a:t>
            </a:r>
            <a:r>
              <a:rPr lang="ru-RU" sz="1200" dirty="0"/>
              <a:t> - высота уступа; </a:t>
            </a:r>
            <a:r>
              <a:rPr lang="ru-RU" sz="1200" dirty="0" err="1"/>
              <a:t>h</a:t>
            </a:r>
            <a:r>
              <a:rPr lang="ru-RU" sz="1200" dirty="0"/>
              <a:t> - высота </a:t>
            </a:r>
            <a:r>
              <a:rPr lang="ru-RU" sz="1200" dirty="0" err="1"/>
              <a:t>подуступа</a:t>
            </a:r>
            <a:endParaRPr lang="ru-RU" sz="1200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0" y="3933056"/>
            <a:ext cx="9144000" cy="18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ru-RU" sz="1400" b="1" i="1" dirty="0" err="1"/>
              <a:t>Подуступ</a:t>
            </a:r>
            <a:r>
              <a:rPr lang="ru-RU" sz="1400" dirty="0"/>
              <a:t> </a:t>
            </a:r>
            <a:r>
              <a:rPr lang="ru-RU" sz="1400" dirty="0"/>
              <a:t>-  часть </a:t>
            </a:r>
            <a:r>
              <a:rPr lang="ru-RU" sz="1400" dirty="0"/>
              <a:t>уступа, </a:t>
            </a:r>
            <a:r>
              <a:rPr lang="ru-RU" sz="1400" dirty="0"/>
              <a:t>разделенного горизонтальными площадками, обслуживается транспортными средствами, общими для всего уступа. </a:t>
            </a:r>
            <a:endParaRPr lang="ru-RU" sz="1400" dirty="0"/>
          </a:p>
          <a:p>
            <a:pPr algn="just"/>
            <a:r>
              <a:rPr lang="ru-RU" sz="1400" dirty="0"/>
              <a:t>Место </a:t>
            </a:r>
            <a:r>
              <a:rPr lang="ru-RU" sz="1400" dirty="0"/>
              <a:t>на уступе или </a:t>
            </a:r>
            <a:r>
              <a:rPr lang="ru-RU" sz="1400" dirty="0" err="1"/>
              <a:t>подуступе</a:t>
            </a:r>
            <a:r>
              <a:rPr lang="ru-RU" sz="1400" dirty="0"/>
              <a:t>, где разрабатывают горную породу, называют </a:t>
            </a:r>
            <a:r>
              <a:rPr lang="ru-RU" sz="1400" b="1" dirty="0"/>
              <a:t>забоем</a:t>
            </a:r>
            <a:r>
              <a:rPr lang="ru-RU" sz="1400" dirty="0"/>
              <a:t>. </a:t>
            </a:r>
            <a:endParaRPr lang="ru-RU" sz="1400" dirty="0"/>
          </a:p>
          <a:p>
            <a:pPr algn="just"/>
            <a:r>
              <a:rPr lang="ru-RU" sz="1400" dirty="0"/>
              <a:t>Часть </a:t>
            </a:r>
            <a:r>
              <a:rPr lang="ru-RU" sz="1400" dirty="0"/>
              <a:t>уступа, предназначенная для размещения машин и оборудования, транспортирования горной породы, называется </a:t>
            </a:r>
            <a:r>
              <a:rPr lang="ru-RU" sz="1400" b="1" dirty="0"/>
              <a:t>рабочей площадкой</a:t>
            </a:r>
            <a:r>
              <a:rPr lang="ru-RU" sz="1400" dirty="0"/>
              <a:t>. </a:t>
            </a:r>
            <a:endParaRPr lang="ru-RU" sz="1400" dirty="0"/>
          </a:p>
          <a:p>
            <a:pPr algn="just"/>
            <a:r>
              <a:rPr lang="ru-RU" sz="1400" dirty="0"/>
              <a:t>Часть </a:t>
            </a:r>
            <a:r>
              <a:rPr lang="ru-RU" sz="1400" dirty="0"/>
              <a:t>уступа по длине, подготовленная для производства работ, называется </a:t>
            </a:r>
            <a:r>
              <a:rPr lang="ru-RU" sz="1400" b="1" dirty="0"/>
              <a:t>фронтом работ.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813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560</Words>
  <Application>Microsoft Office PowerPoint</Application>
  <PresentationFormat>Экран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Лекция 2 ПРЕДПРИЯТИЯ ПО РАЗРАБОТКЕ ГОРНЫХ ПОРОД 2.1 Проектирование карьеров нерудных материалов</vt:lpstr>
      <vt:lpstr>Презентация PowerPoint</vt:lpstr>
      <vt:lpstr>Презентация PowerPoint</vt:lpstr>
      <vt:lpstr>Изыскания месторождений полезных ископаемых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4</cp:revision>
  <dcterms:created xsi:type="dcterms:W3CDTF">2020-09-03T06:36:44Z</dcterms:created>
  <dcterms:modified xsi:type="dcterms:W3CDTF">2020-09-03T07:19:31Z</dcterms:modified>
</cp:coreProperties>
</file>